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1"/>
  </p:sldMasterIdLst>
  <p:sldIdLst>
    <p:sldId id="260" r:id="rId2"/>
    <p:sldId id="258" r:id="rId3"/>
    <p:sldId id="256" r:id="rId4"/>
    <p:sldId id="257" r:id="rId5"/>
    <p:sldId id="259" r:id="rId6"/>
    <p:sldId id="261" r:id="rId7"/>
    <p:sldId id="266" r:id="rId8"/>
    <p:sldId id="267" r:id="rId9"/>
    <p:sldId id="265" r:id="rId10"/>
    <p:sldId id="268"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5/5/2022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7030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23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6255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28581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7602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2756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4309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9301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62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pPr/>
              <a:t>‹#›</a:t>
            </a:fld>
            <a:endParaRPr lang="en-US" dirty="0"/>
          </a:p>
        </p:txBody>
      </p:sp>
    </p:spTree>
    <p:extLst>
      <p:ext uri="{BB962C8B-B14F-4D97-AF65-F5344CB8AC3E}">
        <p14:creationId xmlns:p14="http://schemas.microsoft.com/office/powerpoint/2010/main" val="4263759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46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pPr/>
              <a:t>‹#›</a:t>
            </a:fld>
            <a:endParaRPr lang="en-US" dirty="0"/>
          </a:p>
        </p:txBody>
      </p:sp>
    </p:spTree>
    <p:extLst>
      <p:ext uri="{BB962C8B-B14F-4D97-AF65-F5344CB8AC3E}">
        <p14:creationId xmlns:p14="http://schemas.microsoft.com/office/powerpoint/2010/main" val="373411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0534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860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634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174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5155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5/5/2022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4528025"/>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kegeeks.com/python-gui-examples-tkinter-tutorial/" TargetMode="External"/><Relationship Id="rId2" Type="http://schemas.openxmlformats.org/officeDocument/2006/relationships/hyperlink" Target="https://en.wikipedia.org/wiki/Hawk-Eye"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tutorialspoint.com/python3/python_gui_programming.htm" TargetMode="External"/><Relationship Id="rId4" Type="http://schemas.openxmlformats.org/officeDocument/2006/relationships/hyperlink" Target="https://www.pyimagesearch.com/2015/09/14/ball-tracking-with-opencv/"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E96BC-62DB-437B-AF20-0F7EA6F2927C}"/>
              </a:ext>
            </a:extLst>
          </p:cNvPr>
          <p:cNvSpPr>
            <a:spLocks noGrp="1"/>
          </p:cNvSpPr>
          <p:nvPr>
            <p:ph type="ctrTitle"/>
          </p:nvPr>
        </p:nvSpPr>
        <p:spPr>
          <a:xfrm>
            <a:off x="3022851" y="461639"/>
            <a:ext cx="6815669" cy="933432"/>
          </a:xfrm>
          <a:noFill/>
          <a:ln>
            <a:noFill/>
          </a:ln>
        </p:spPr>
        <p:style>
          <a:lnRef idx="3">
            <a:schemeClr val="lt1"/>
          </a:lnRef>
          <a:fillRef idx="1">
            <a:schemeClr val="accent3"/>
          </a:fillRef>
          <a:effectRef idx="1">
            <a:schemeClr val="accent3"/>
          </a:effectRef>
          <a:fontRef idx="minor">
            <a:schemeClr val="lt1"/>
          </a:fontRef>
        </p:style>
        <p:txBody>
          <a:bodyPr>
            <a:normAutofit fontScale="90000"/>
          </a:bodyPr>
          <a:lstStyle/>
          <a:p>
            <a:pPr algn="ctr"/>
            <a:r>
              <a:rPr lang="en-US" sz="6600" b="1" u="sng" cap="none" dirty="0">
                <a:ln w="13462">
                  <a:solidFill>
                    <a:schemeClr val="bg1"/>
                  </a:solidFill>
                  <a:prstDash val="solid"/>
                </a:ln>
                <a:solidFill>
                  <a:schemeClr val="tx1">
                    <a:lumMod val="85000"/>
                    <a:lumOff val="15000"/>
                  </a:schemeClr>
                </a:solidFill>
                <a:effectLst>
                  <a:glow rad="139700">
                    <a:schemeClr val="accent3">
                      <a:satMod val="175000"/>
                      <a:alpha val="40000"/>
                    </a:schemeClr>
                  </a:glow>
                  <a:outerShdw dist="38100" dir="2700000" algn="bl" rotWithShape="0">
                    <a:schemeClr val="accent5"/>
                  </a:outerShdw>
                </a:effectLst>
              </a:rPr>
              <a:t>“BALL TRACKER”</a:t>
            </a:r>
            <a:endParaRPr lang="en-IN" sz="6600" b="1" u="sng" cap="none" dirty="0">
              <a:ln w="13462">
                <a:solidFill>
                  <a:schemeClr val="bg1"/>
                </a:solidFill>
                <a:prstDash val="solid"/>
              </a:ln>
              <a:solidFill>
                <a:schemeClr val="tx1">
                  <a:lumMod val="85000"/>
                  <a:lumOff val="15000"/>
                </a:schemeClr>
              </a:solidFill>
              <a:effectLst>
                <a:glow rad="139700">
                  <a:schemeClr val="accent3">
                    <a:satMod val="175000"/>
                    <a:alpha val="40000"/>
                  </a:schemeClr>
                </a:glow>
                <a:outerShdw dist="38100" dir="2700000" algn="bl" rotWithShape="0">
                  <a:schemeClr val="accent5"/>
                </a:outerShdw>
              </a:effectLst>
            </a:endParaRPr>
          </a:p>
        </p:txBody>
      </p:sp>
      <p:pic>
        <p:nvPicPr>
          <p:cNvPr id="6" name="Picture 5">
            <a:extLst>
              <a:ext uri="{FF2B5EF4-FFF2-40B4-BE49-F238E27FC236}">
                <a16:creationId xmlns:a16="http://schemas.microsoft.com/office/drawing/2014/main" id="{8D473E13-05CC-4F3A-9791-C61ADB70794D}"/>
              </a:ext>
            </a:extLst>
          </p:cNvPr>
          <p:cNvPicPr>
            <a:picLocks noChangeAspect="1"/>
          </p:cNvPicPr>
          <p:nvPr/>
        </p:nvPicPr>
        <p:blipFill>
          <a:blip r:embed="rId2"/>
          <a:stretch>
            <a:fillRect/>
          </a:stretch>
        </p:blipFill>
        <p:spPr>
          <a:xfrm>
            <a:off x="4015959" y="2403185"/>
            <a:ext cx="4296792" cy="28289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TextBox 6">
            <a:extLst>
              <a:ext uri="{FF2B5EF4-FFF2-40B4-BE49-F238E27FC236}">
                <a16:creationId xmlns:a16="http://schemas.microsoft.com/office/drawing/2014/main" id="{22ACCABF-7652-4DFF-8875-B3A81C331D0F}"/>
              </a:ext>
            </a:extLst>
          </p:cNvPr>
          <p:cNvSpPr txBox="1"/>
          <p:nvPr/>
        </p:nvSpPr>
        <p:spPr>
          <a:xfrm>
            <a:off x="3047260" y="3246553"/>
            <a:ext cx="6094520" cy="369332"/>
          </a:xfrm>
          <a:prstGeom prst="rect">
            <a:avLst/>
          </a:prstGeom>
          <a:noFill/>
        </p:spPr>
        <p:txBody>
          <a:bodyPr wrap="square">
            <a:spAutoFit/>
          </a:bodyPr>
          <a:lstStyle/>
          <a:p>
            <a:r>
              <a:rPr lang="en-IN" dirty="0"/>
              <a:t> </a:t>
            </a:r>
          </a:p>
        </p:txBody>
      </p:sp>
      <p:pic>
        <p:nvPicPr>
          <p:cNvPr id="5" name="Picture 4">
            <a:extLst>
              <a:ext uri="{FF2B5EF4-FFF2-40B4-BE49-F238E27FC236}">
                <a16:creationId xmlns:a16="http://schemas.microsoft.com/office/drawing/2014/main" id="{8FA3FCA6-6F97-4B40-BFEA-B1393A582C71}"/>
              </a:ext>
            </a:extLst>
          </p:cNvPr>
          <p:cNvPicPr>
            <a:picLocks noChangeAspect="1"/>
          </p:cNvPicPr>
          <p:nvPr/>
        </p:nvPicPr>
        <p:blipFill>
          <a:blip r:embed="rId3"/>
          <a:stretch>
            <a:fillRect/>
          </a:stretch>
        </p:blipFill>
        <p:spPr>
          <a:xfrm>
            <a:off x="0" y="0"/>
            <a:ext cx="1402202" cy="1627773"/>
          </a:xfrm>
          <a:prstGeom prst="rect">
            <a:avLst/>
          </a:prstGeom>
        </p:spPr>
      </p:pic>
    </p:spTree>
    <p:extLst>
      <p:ext uri="{BB962C8B-B14F-4D97-AF65-F5344CB8AC3E}">
        <p14:creationId xmlns:p14="http://schemas.microsoft.com/office/powerpoint/2010/main" val="284099241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76F1-9DEE-4970-A04F-21C64905B0D4}"/>
              </a:ext>
            </a:extLst>
          </p:cNvPr>
          <p:cNvSpPr>
            <a:spLocks noGrp="1"/>
          </p:cNvSpPr>
          <p:nvPr>
            <p:ph type="title"/>
          </p:nvPr>
        </p:nvSpPr>
        <p:spPr>
          <a:xfrm>
            <a:off x="1571347" y="618518"/>
            <a:ext cx="9476063" cy="1478570"/>
          </a:xfrm>
        </p:spPr>
        <p:txBody>
          <a:bodyPr/>
          <a:lstStyle/>
          <a:p>
            <a:r>
              <a:rPr lang="en-US" dirty="0">
                <a:latin typeface="Algerian" panose="04020705040A02060702" pitchFamily="82" charset="0"/>
              </a:rPr>
              <a:t>Reference:</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50865D6E-F1E2-48D1-9ACD-1C9E19CF55E0}"/>
              </a:ext>
            </a:extLst>
          </p:cNvPr>
          <p:cNvSpPr>
            <a:spLocks noGrp="1"/>
          </p:cNvSpPr>
          <p:nvPr>
            <p:ph idx="1"/>
          </p:nvPr>
        </p:nvSpPr>
        <p:spPr/>
        <p:txBody>
          <a:bodyPr/>
          <a:lstStyle/>
          <a:p>
            <a:r>
              <a:rPr lang="en-IN" dirty="0">
                <a:solidFill>
                  <a:schemeClr val="accent1">
                    <a:lumMod val="20000"/>
                    <a:lumOff val="80000"/>
                  </a:schemeClr>
                </a:solidFill>
                <a:hlinkClick r:id="rId2">
                  <a:extLst>
                    <a:ext uri="{A12FA001-AC4F-418D-AE19-62706E023703}">
                      <ahyp:hlinkClr xmlns:ahyp="http://schemas.microsoft.com/office/drawing/2018/hyperlinkcolor" val="tx"/>
                    </a:ext>
                  </a:extLst>
                </a:hlinkClick>
              </a:rPr>
              <a:t>https://en.wikipedia.org/wiki/Hawk-Eye</a:t>
            </a:r>
            <a:endParaRPr lang="en-IN" dirty="0">
              <a:solidFill>
                <a:schemeClr val="accent1">
                  <a:lumMod val="20000"/>
                  <a:lumOff val="80000"/>
                </a:schemeClr>
              </a:solidFill>
            </a:endParaRPr>
          </a:p>
          <a:p>
            <a:r>
              <a:rPr lang="en-IN" dirty="0">
                <a:solidFill>
                  <a:schemeClr val="accent1">
                    <a:lumMod val="20000"/>
                    <a:lumOff val="80000"/>
                  </a:schemeClr>
                </a:solidFill>
                <a:hlinkClick r:id="rId3">
                  <a:extLst>
                    <a:ext uri="{A12FA001-AC4F-418D-AE19-62706E023703}">
                      <ahyp:hlinkClr xmlns:ahyp="http://schemas.microsoft.com/office/drawing/2018/hyperlinkcolor" val="tx"/>
                    </a:ext>
                  </a:extLst>
                </a:hlinkClick>
              </a:rPr>
              <a:t>https://likegeeks.com/python-gui-examples-tkinter-tutorial/</a:t>
            </a:r>
            <a:endParaRPr lang="en-IN" dirty="0">
              <a:solidFill>
                <a:schemeClr val="accent1">
                  <a:lumMod val="20000"/>
                  <a:lumOff val="80000"/>
                </a:schemeClr>
              </a:solidFill>
            </a:endParaRPr>
          </a:p>
          <a:p>
            <a:r>
              <a:rPr lang="en-IN" dirty="0">
                <a:solidFill>
                  <a:schemeClr val="accent1">
                    <a:lumMod val="20000"/>
                    <a:lumOff val="80000"/>
                  </a:schemeClr>
                </a:solidFill>
                <a:hlinkClick r:id="rId4">
                  <a:extLst>
                    <a:ext uri="{A12FA001-AC4F-418D-AE19-62706E023703}">
                      <ahyp:hlinkClr xmlns:ahyp="http://schemas.microsoft.com/office/drawing/2018/hyperlinkcolor" val="tx"/>
                    </a:ext>
                  </a:extLst>
                </a:hlinkClick>
              </a:rPr>
              <a:t>https://www.pyimagesearch.com/2015/09/14/ball-tracking-with-opencv/</a:t>
            </a:r>
            <a:endParaRPr lang="en-IN" dirty="0">
              <a:solidFill>
                <a:schemeClr val="accent1">
                  <a:lumMod val="20000"/>
                  <a:lumOff val="80000"/>
                </a:schemeClr>
              </a:solidFill>
            </a:endParaRPr>
          </a:p>
          <a:p>
            <a:r>
              <a:rPr lang="en-IN" dirty="0">
                <a:solidFill>
                  <a:schemeClr val="accent1">
                    <a:lumMod val="20000"/>
                    <a:lumOff val="80000"/>
                  </a:schemeClr>
                </a:solidFill>
                <a:hlinkClick r:id="rId5">
                  <a:extLst>
                    <a:ext uri="{A12FA001-AC4F-418D-AE19-62706E023703}">
                      <ahyp:hlinkClr xmlns:ahyp="http://schemas.microsoft.com/office/drawing/2018/hyperlinkcolor" val="tx"/>
                    </a:ext>
                  </a:extLst>
                </a:hlinkClick>
              </a:rPr>
              <a:t>https://www.tutorialspoint.com/python3/python_gui_programming.htm</a:t>
            </a:r>
            <a:endParaRPr lang="en-IN" dirty="0">
              <a:solidFill>
                <a:schemeClr val="accent1">
                  <a:lumMod val="20000"/>
                  <a:lumOff val="80000"/>
                </a:schemeClr>
              </a:solidFill>
            </a:endParaRPr>
          </a:p>
          <a:p>
            <a:endParaRPr lang="en-IN" dirty="0"/>
          </a:p>
        </p:txBody>
      </p:sp>
      <p:pic>
        <p:nvPicPr>
          <p:cNvPr id="4" name="Picture 3">
            <a:extLst>
              <a:ext uri="{FF2B5EF4-FFF2-40B4-BE49-F238E27FC236}">
                <a16:creationId xmlns:a16="http://schemas.microsoft.com/office/drawing/2014/main" id="{C400079E-F894-4159-8207-C1FB4CA08E7B}"/>
              </a:ext>
            </a:extLst>
          </p:cNvPr>
          <p:cNvPicPr>
            <a:picLocks noChangeAspect="1"/>
          </p:cNvPicPr>
          <p:nvPr/>
        </p:nvPicPr>
        <p:blipFill>
          <a:blip r:embed="rId6"/>
          <a:stretch>
            <a:fillRect/>
          </a:stretch>
        </p:blipFill>
        <p:spPr>
          <a:xfrm>
            <a:off x="20311" y="1"/>
            <a:ext cx="1400116" cy="1624614"/>
          </a:xfrm>
          <a:prstGeom prst="rect">
            <a:avLst/>
          </a:prstGeom>
        </p:spPr>
      </p:pic>
    </p:spTree>
    <p:extLst>
      <p:ext uri="{BB962C8B-B14F-4D97-AF65-F5344CB8AC3E}">
        <p14:creationId xmlns:p14="http://schemas.microsoft.com/office/powerpoint/2010/main" val="3538130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sgiving.png"/>
          <p:cNvPicPr>
            <a:picLocks noChangeAspect="1"/>
          </p:cNvPicPr>
          <p:nvPr/>
        </p:nvPicPr>
        <p:blipFill>
          <a:blip r:embed="rId2"/>
          <a:stretch>
            <a:fillRect/>
          </a:stretch>
        </p:blipFill>
        <p:spPr>
          <a:xfrm>
            <a:off x="1489166" y="761463"/>
            <a:ext cx="9566366" cy="5025383"/>
          </a:xfrm>
          <a:prstGeom prst="rect">
            <a:avLst/>
          </a:prstGeom>
          <a:ln>
            <a:noFill/>
          </a:ln>
          <a:effectLst>
            <a:softEdge rad="112500"/>
          </a:effectLst>
        </p:spPr>
      </p:pic>
      <p:pic>
        <p:nvPicPr>
          <p:cNvPr id="3" name="Picture 2">
            <a:extLst>
              <a:ext uri="{FF2B5EF4-FFF2-40B4-BE49-F238E27FC236}">
                <a16:creationId xmlns:a16="http://schemas.microsoft.com/office/drawing/2014/main" id="{A13D403C-9726-49D1-B91C-BDEFCF84B30B}"/>
              </a:ext>
            </a:extLst>
          </p:cNvPr>
          <p:cNvPicPr>
            <a:picLocks noChangeAspect="1"/>
          </p:cNvPicPr>
          <p:nvPr/>
        </p:nvPicPr>
        <p:blipFill>
          <a:blip r:embed="rId3"/>
          <a:stretch>
            <a:fillRect/>
          </a:stretch>
        </p:blipFill>
        <p:spPr>
          <a:xfrm>
            <a:off x="20311" y="1"/>
            <a:ext cx="1400116" cy="162461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17D0F-24C3-49F9-B384-C85B20B5DDFB}"/>
              </a:ext>
            </a:extLst>
          </p:cNvPr>
          <p:cNvSpPr>
            <a:spLocks noGrp="1"/>
          </p:cNvSpPr>
          <p:nvPr>
            <p:ph type="ctrTitle"/>
          </p:nvPr>
        </p:nvSpPr>
        <p:spPr>
          <a:xfrm>
            <a:off x="2907934" y="265303"/>
            <a:ext cx="6750971" cy="1204577"/>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lstStyle/>
          <a:p>
            <a:pPr algn="ctr"/>
            <a:r>
              <a:rPr lang="en-US" sz="6000" b="1" u="sng" cap="none" dirty="0">
                <a:ln w="6600">
                  <a:solidFill>
                    <a:schemeClr val="accent2"/>
                  </a:solidFill>
                  <a:prstDash val="solid"/>
                </a:ln>
                <a:solidFill>
                  <a:srgbClr val="FFFFFF"/>
                </a:solidFill>
                <a:effectLst>
                  <a:outerShdw dist="38100" dir="2700000" algn="tl" rotWithShape="0">
                    <a:schemeClr val="accent2"/>
                  </a:outerShdw>
                </a:effectLst>
              </a:rPr>
              <a:t>INTRODUCTION:</a:t>
            </a:r>
            <a:endParaRPr lang="en-IN" sz="6000" b="1" u="sng" cap="none"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Subtitle 2">
            <a:extLst>
              <a:ext uri="{FF2B5EF4-FFF2-40B4-BE49-F238E27FC236}">
                <a16:creationId xmlns:a16="http://schemas.microsoft.com/office/drawing/2014/main" id="{84B2C1D5-E101-45E0-9DE1-B6D4963FED7B}"/>
              </a:ext>
            </a:extLst>
          </p:cNvPr>
          <p:cNvSpPr>
            <a:spLocks noGrp="1"/>
          </p:cNvSpPr>
          <p:nvPr>
            <p:ph type="subTitle" idx="1"/>
          </p:nvPr>
        </p:nvSpPr>
        <p:spPr>
          <a:xfrm>
            <a:off x="2688165" y="1752262"/>
            <a:ext cx="6815669" cy="1904999"/>
          </a:xfrm>
          <a:ln w="57150">
            <a:solidFill>
              <a:schemeClr val="tx1"/>
            </a:solidFill>
          </a:ln>
        </p:spPr>
        <p:txBody>
          <a:bodyPr>
            <a:normAutofit fontScale="92500" lnSpcReduction="20000"/>
          </a:bodyPr>
          <a:lstStyle/>
          <a:p>
            <a:pPr algn="ctr"/>
            <a:r>
              <a:rPr lang="en-US" sz="2400" b="1" i="0" dirty="0">
                <a:solidFill>
                  <a:srgbClr val="292929"/>
                </a:solidFill>
                <a:effectLst/>
                <a:latin typeface="charter"/>
              </a:rPr>
              <a:t>Sports is equivalent to motion: people and objects moving in different speeds and directions.</a:t>
            </a:r>
            <a:endParaRPr lang="en-US" sz="2400" b="0" i="0" dirty="0">
              <a:solidFill>
                <a:srgbClr val="292929"/>
              </a:solidFill>
              <a:effectLst/>
              <a:latin typeface="charter"/>
            </a:endParaRPr>
          </a:p>
          <a:p>
            <a:pPr algn="ctr"/>
            <a:r>
              <a:rPr lang="en-US" sz="2400" b="0" i="0" dirty="0">
                <a:solidFill>
                  <a:srgbClr val="292929"/>
                </a:solidFill>
                <a:effectLst/>
                <a:latin typeface="charter"/>
              </a:rPr>
              <a:t>The capability to track moving objects and analyze them plays a crucial role.</a:t>
            </a:r>
          </a:p>
          <a:p>
            <a:endParaRPr lang="en-IN" dirty="0"/>
          </a:p>
        </p:txBody>
      </p:sp>
      <p:pic>
        <p:nvPicPr>
          <p:cNvPr id="4" name="Picture 3" descr="machine-learning-computer-vision-ocr-development.jpg"/>
          <p:cNvPicPr>
            <a:picLocks noChangeAspect="1"/>
          </p:cNvPicPr>
          <p:nvPr/>
        </p:nvPicPr>
        <p:blipFill>
          <a:blip r:embed="rId2"/>
          <a:stretch>
            <a:fillRect/>
          </a:stretch>
        </p:blipFill>
        <p:spPr>
          <a:xfrm>
            <a:off x="3608899" y="3939643"/>
            <a:ext cx="4827814" cy="26623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5D7EA590-438A-4BA5-8106-24392CDA7240}"/>
              </a:ext>
            </a:extLst>
          </p:cNvPr>
          <p:cNvPicPr>
            <a:picLocks noChangeAspect="1"/>
          </p:cNvPicPr>
          <p:nvPr/>
        </p:nvPicPr>
        <p:blipFill>
          <a:blip r:embed="rId3"/>
          <a:stretch>
            <a:fillRect/>
          </a:stretch>
        </p:blipFill>
        <p:spPr>
          <a:xfrm>
            <a:off x="20311" y="1"/>
            <a:ext cx="1400116" cy="1624614"/>
          </a:xfrm>
          <a:prstGeom prst="rect">
            <a:avLst/>
          </a:prstGeom>
        </p:spPr>
      </p:pic>
    </p:spTree>
    <p:extLst>
      <p:ext uri="{BB962C8B-B14F-4D97-AF65-F5344CB8AC3E}">
        <p14:creationId xmlns:p14="http://schemas.microsoft.com/office/powerpoint/2010/main" val="206467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76A5-6169-4F7D-B0C4-0C93A73A4951}"/>
              </a:ext>
            </a:extLst>
          </p:cNvPr>
          <p:cNvSpPr>
            <a:spLocks noGrp="1"/>
          </p:cNvSpPr>
          <p:nvPr>
            <p:ph type="ctrTitle"/>
          </p:nvPr>
        </p:nvSpPr>
        <p:spPr>
          <a:xfrm>
            <a:off x="2863652" y="481696"/>
            <a:ext cx="5417127" cy="1077874"/>
          </a:xfrm>
          <a:ln w="57150">
            <a:solidFill>
              <a:schemeClr val="accent2">
                <a:lumMod val="20000"/>
                <a:lumOff val="80000"/>
              </a:schemeClr>
            </a:solidFill>
          </a:ln>
        </p:spPr>
        <p:style>
          <a:lnRef idx="0">
            <a:scrgbClr r="0" g="0" b="0"/>
          </a:lnRef>
          <a:fillRef idx="1002">
            <a:schemeClr val="dk2"/>
          </a:fillRef>
          <a:effectRef idx="0">
            <a:scrgbClr r="0" g="0" b="0"/>
          </a:effectRef>
          <a:fontRef idx="major"/>
        </p:style>
        <p:txBody>
          <a:bodyPr/>
          <a:lstStyle/>
          <a:p>
            <a:pPr algn="ctr"/>
            <a:r>
              <a:rPr lang="en-US" sz="6600" b="1" cap="none" dirty="0">
                <a:ln w="9525">
                  <a:solidFill>
                    <a:schemeClr val="bg1"/>
                  </a:solidFill>
                  <a:prstDash val="solid"/>
                </a:ln>
                <a:effectLst>
                  <a:outerShdw blurRad="12700" dist="38100" dir="2700000" algn="tl" rotWithShape="0">
                    <a:schemeClr val="bg1">
                      <a:lumMod val="50000"/>
                    </a:schemeClr>
                  </a:outerShdw>
                </a:effectLst>
              </a:rPr>
              <a:t>OBJECTIVE</a:t>
            </a:r>
            <a:r>
              <a:rPr lang="en-US" sz="6000" b="1" cap="none" dirty="0">
                <a:ln w="9525">
                  <a:solidFill>
                    <a:schemeClr val="bg1"/>
                  </a:solidFill>
                  <a:prstDash val="solid"/>
                </a:ln>
                <a:effectLst>
                  <a:outerShdw blurRad="12700" dist="38100" dir="2700000" algn="tl" rotWithShape="0">
                    <a:schemeClr val="bg1">
                      <a:lumMod val="50000"/>
                    </a:schemeClr>
                  </a:outerShdw>
                </a:effectLst>
              </a:rPr>
              <a:t>:</a:t>
            </a:r>
            <a:endParaRPr lang="en-IN" sz="6000" b="1" cap="none"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Subtitle 2">
            <a:extLst>
              <a:ext uri="{FF2B5EF4-FFF2-40B4-BE49-F238E27FC236}">
                <a16:creationId xmlns:a16="http://schemas.microsoft.com/office/drawing/2014/main" id="{5FE52723-95D1-4037-8647-0971171E6EFA}"/>
              </a:ext>
            </a:extLst>
          </p:cNvPr>
          <p:cNvSpPr>
            <a:spLocks noGrp="1"/>
          </p:cNvSpPr>
          <p:nvPr>
            <p:ph type="subTitle" idx="1"/>
          </p:nvPr>
        </p:nvSpPr>
        <p:spPr>
          <a:xfrm>
            <a:off x="2180946" y="2416946"/>
            <a:ext cx="6782540" cy="3123102"/>
          </a:xfrm>
          <a:ln w="57150">
            <a:solidFill>
              <a:schemeClr val="tx1"/>
            </a:solidFill>
          </a:ln>
        </p:spPr>
        <p:style>
          <a:lnRef idx="0">
            <a:scrgbClr r="0" g="0" b="0"/>
          </a:lnRef>
          <a:fillRef idx="1002">
            <a:schemeClr val="lt2"/>
          </a:fillRef>
          <a:effectRef idx="0">
            <a:scrgbClr r="0" g="0" b="0"/>
          </a:effectRef>
          <a:fontRef idx="major"/>
        </p:style>
        <p:txBody>
          <a:bodyPr>
            <a:normAutofit/>
          </a:bodyPr>
          <a:lstStyle/>
          <a:p>
            <a:r>
              <a:rPr lang="en-US" b="0" i="0" dirty="0">
                <a:solidFill>
                  <a:srgbClr val="292929"/>
                </a:solidFill>
                <a:effectLst/>
                <a:latin typeface="charter"/>
              </a:rPr>
              <a:t>We want to evaluate the quickest way to detect the ball in a sport event in order to develop an Sports AI without spending a million dollars on tech or developers.</a:t>
            </a:r>
          </a:p>
          <a:p>
            <a:endParaRPr lang="en-US" b="0" i="0" dirty="0">
              <a:solidFill>
                <a:srgbClr val="292929"/>
              </a:solidFill>
              <a:effectLst/>
              <a:latin typeface="charter"/>
            </a:endParaRPr>
          </a:p>
          <a:p>
            <a:r>
              <a:rPr lang="en-US" b="1" i="1" dirty="0">
                <a:solidFill>
                  <a:srgbClr val="292929"/>
                </a:solidFill>
                <a:effectLst/>
                <a:latin typeface="charter"/>
              </a:rPr>
              <a:t>Quickly we find out that detecting the ball is key component to develop a robust Sports AI.</a:t>
            </a:r>
            <a:endParaRPr lang="en-IN" dirty="0"/>
          </a:p>
        </p:txBody>
      </p:sp>
      <p:pic>
        <p:nvPicPr>
          <p:cNvPr id="5" name="Picture 4">
            <a:extLst>
              <a:ext uri="{FF2B5EF4-FFF2-40B4-BE49-F238E27FC236}">
                <a16:creationId xmlns:a16="http://schemas.microsoft.com/office/drawing/2014/main" id="{8138201B-7ECC-42EF-95DB-AC8D0DD1E70B}"/>
              </a:ext>
            </a:extLst>
          </p:cNvPr>
          <p:cNvPicPr>
            <a:picLocks noChangeAspect="1"/>
          </p:cNvPicPr>
          <p:nvPr/>
        </p:nvPicPr>
        <p:blipFill>
          <a:blip r:embed="rId2"/>
          <a:stretch>
            <a:fillRect/>
          </a:stretch>
        </p:blipFill>
        <p:spPr>
          <a:xfrm flipH="1">
            <a:off x="9100460" y="4723528"/>
            <a:ext cx="2891244" cy="18154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outgoaltheba.jpg"/>
          <p:cNvPicPr>
            <a:picLocks noChangeAspect="1"/>
          </p:cNvPicPr>
          <p:nvPr/>
        </p:nvPicPr>
        <p:blipFill>
          <a:blip r:embed="rId3"/>
          <a:stretch>
            <a:fillRect/>
          </a:stretch>
        </p:blipFill>
        <p:spPr>
          <a:xfrm>
            <a:off x="9052562" y="1291914"/>
            <a:ext cx="2939142" cy="19215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283F98B3-508F-44DB-B99D-AAB55324F004}"/>
              </a:ext>
            </a:extLst>
          </p:cNvPr>
          <p:cNvPicPr>
            <a:picLocks noChangeAspect="1"/>
          </p:cNvPicPr>
          <p:nvPr/>
        </p:nvPicPr>
        <p:blipFill>
          <a:blip r:embed="rId4"/>
          <a:stretch>
            <a:fillRect/>
          </a:stretch>
        </p:blipFill>
        <p:spPr>
          <a:xfrm>
            <a:off x="20311" y="1"/>
            <a:ext cx="1400116" cy="1624614"/>
          </a:xfrm>
          <a:prstGeom prst="rect">
            <a:avLst/>
          </a:prstGeom>
        </p:spPr>
      </p:pic>
    </p:spTree>
    <p:extLst>
      <p:ext uri="{BB962C8B-B14F-4D97-AF65-F5344CB8AC3E}">
        <p14:creationId xmlns:p14="http://schemas.microsoft.com/office/powerpoint/2010/main" val="32297435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processing-based-ball-tracking-robot (1).jpg"/>
          <p:cNvPicPr>
            <a:picLocks noChangeAspect="1"/>
          </p:cNvPicPr>
          <p:nvPr/>
        </p:nvPicPr>
        <p:blipFill>
          <a:blip r:embed="rId2"/>
          <a:stretch>
            <a:fillRect/>
          </a:stretch>
        </p:blipFill>
        <p:spPr>
          <a:xfrm>
            <a:off x="3801291" y="4336178"/>
            <a:ext cx="4413885" cy="215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68EDD1FE-EDC1-4FC8-8444-68F6EBB87526}"/>
              </a:ext>
            </a:extLst>
          </p:cNvPr>
          <p:cNvSpPr>
            <a:spLocks noGrp="1"/>
          </p:cNvSpPr>
          <p:nvPr>
            <p:ph type="ctrTitle"/>
          </p:nvPr>
        </p:nvSpPr>
        <p:spPr>
          <a:xfrm>
            <a:off x="2535644" y="574765"/>
            <a:ext cx="8659225" cy="984312"/>
          </a:xfrm>
        </p:spPr>
        <p:style>
          <a:lnRef idx="3">
            <a:schemeClr val="lt1"/>
          </a:lnRef>
          <a:fillRef idx="1">
            <a:schemeClr val="accent1"/>
          </a:fillRef>
          <a:effectRef idx="1">
            <a:schemeClr val="accent1"/>
          </a:effectRef>
          <a:fontRef idx="minor">
            <a:schemeClr val="lt1"/>
          </a:fontRef>
        </p:style>
        <p:txBody>
          <a:bodyPr>
            <a:noAutofit/>
          </a:bodyPr>
          <a:lstStyle/>
          <a:p>
            <a:pPr algn="ctr"/>
            <a:r>
              <a:rPr lang="en-US" sz="6000" b="1" u="sng" cap="none" dirty="0">
                <a:ln w="9525">
                  <a:solidFill>
                    <a:schemeClr val="bg1"/>
                  </a:solidFill>
                  <a:prstDash val="solid"/>
                </a:ln>
                <a:effectLst>
                  <a:outerShdw blurRad="12700" dist="38100" dir="2700000" algn="tl" rotWithShape="0">
                    <a:schemeClr val="bg1">
                      <a:lumMod val="50000"/>
                    </a:schemeClr>
                  </a:outerShdw>
                </a:effectLst>
              </a:rPr>
              <a:t>WHY SHOULD WE CARE ?</a:t>
            </a:r>
            <a:endParaRPr lang="en-IN" sz="6000" b="1" u="sng" cap="none"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Subtitle 2">
            <a:extLst>
              <a:ext uri="{FF2B5EF4-FFF2-40B4-BE49-F238E27FC236}">
                <a16:creationId xmlns:a16="http://schemas.microsoft.com/office/drawing/2014/main" id="{9D466A3A-25CD-40D5-954E-291C066D0C4C}"/>
              </a:ext>
            </a:extLst>
          </p:cNvPr>
          <p:cNvSpPr>
            <a:spLocks noGrp="1"/>
          </p:cNvSpPr>
          <p:nvPr>
            <p:ph type="subTitle" idx="1"/>
          </p:nvPr>
        </p:nvSpPr>
        <p:spPr>
          <a:xfrm>
            <a:off x="3278325" y="1744778"/>
            <a:ext cx="6815669" cy="2474525"/>
          </a:xfrm>
          <a:ln>
            <a:solidFill>
              <a:schemeClr val="tx1"/>
            </a:solidFill>
          </a:ln>
        </p:spPr>
        <p:txBody>
          <a:bodyPr>
            <a:normAutofit/>
          </a:bodyPr>
          <a:lstStyle/>
          <a:p>
            <a:r>
              <a:rPr lang="en-US" b="0" i="0" dirty="0">
                <a:solidFill>
                  <a:srgbClr val="292929"/>
                </a:solidFill>
                <a:effectLst/>
                <a:latin typeface="charter"/>
              </a:rPr>
              <a:t>In the AI Sports ,it is </a:t>
            </a:r>
            <a:r>
              <a:rPr lang="en-US" b="1" i="0" dirty="0">
                <a:solidFill>
                  <a:srgbClr val="292929"/>
                </a:solidFill>
                <a:effectLst/>
                <a:latin typeface="charter"/>
              </a:rPr>
              <a:t>totally relevant</a:t>
            </a:r>
            <a:r>
              <a:rPr lang="en-US" b="0" i="0" dirty="0">
                <a:solidFill>
                  <a:srgbClr val="292929"/>
                </a:solidFill>
                <a:effectLst/>
                <a:latin typeface="charter"/>
              </a:rPr>
              <a:t> </a:t>
            </a:r>
            <a:r>
              <a:rPr lang="en-US" b="1" i="0" dirty="0">
                <a:solidFill>
                  <a:srgbClr val="292929"/>
                </a:solidFill>
                <a:effectLst/>
                <a:latin typeface="charter"/>
              </a:rPr>
              <a:t>for you</a:t>
            </a:r>
            <a:r>
              <a:rPr lang="en-US" b="0" i="0" dirty="0">
                <a:solidFill>
                  <a:srgbClr val="292929"/>
                </a:solidFill>
                <a:effectLst/>
                <a:latin typeface="charter"/>
              </a:rPr>
              <a:t> </a:t>
            </a:r>
            <a:r>
              <a:rPr lang="en-US" b="1" i="0" dirty="0">
                <a:solidFill>
                  <a:srgbClr val="292929"/>
                </a:solidFill>
                <a:effectLst/>
                <a:latin typeface="charter"/>
              </a:rPr>
              <a:t>to know the state of the art in ball detection,</a:t>
            </a:r>
            <a:r>
              <a:rPr lang="en-US" b="0" i="0" dirty="0">
                <a:solidFill>
                  <a:srgbClr val="292929"/>
                </a:solidFill>
                <a:effectLst/>
                <a:latin typeface="charter"/>
              </a:rPr>
              <a:t> this object is always the main center of attention of any sport. If you can detect the ball (even at high speeds) then you will be able to detect easier key events of the game, metrics and so much more useful information.</a:t>
            </a:r>
            <a:endParaRPr lang="en-IN" dirty="0"/>
          </a:p>
        </p:txBody>
      </p:sp>
      <p:sp>
        <p:nvSpPr>
          <p:cNvPr id="1028" name="AutoShape 4" descr="Pictures | Football Soccer | Soccer inspiration, Football gif, Soccer gifs"/>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7" name="Picture 6" descr="88f2152d11cb163aa43f5e11dc951acc.gif"/>
          <p:cNvPicPr>
            <a:picLocks noChangeAspect="1"/>
          </p:cNvPicPr>
          <p:nvPr/>
        </p:nvPicPr>
        <p:blipFill>
          <a:blip r:embed="rId3"/>
          <a:stretch>
            <a:fillRect/>
          </a:stretch>
        </p:blipFill>
        <p:spPr>
          <a:xfrm>
            <a:off x="8309499" y="4461163"/>
            <a:ext cx="3733095" cy="2158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Dhoni.gif"/>
          <p:cNvPicPr>
            <a:picLocks noChangeAspect="1"/>
          </p:cNvPicPr>
          <p:nvPr/>
        </p:nvPicPr>
        <p:blipFill>
          <a:blip r:embed="rId4"/>
          <a:stretch>
            <a:fillRect/>
          </a:stretch>
        </p:blipFill>
        <p:spPr>
          <a:xfrm>
            <a:off x="63500" y="4595788"/>
            <a:ext cx="3669594" cy="2137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5D2C5E0-F13D-4A17-B90C-249C327C8193}"/>
              </a:ext>
            </a:extLst>
          </p:cNvPr>
          <p:cNvPicPr>
            <a:picLocks noChangeAspect="1"/>
          </p:cNvPicPr>
          <p:nvPr/>
        </p:nvPicPr>
        <p:blipFill>
          <a:blip r:embed="rId5"/>
          <a:stretch>
            <a:fillRect/>
          </a:stretch>
        </p:blipFill>
        <p:spPr>
          <a:xfrm>
            <a:off x="20311" y="1"/>
            <a:ext cx="1400116" cy="1624614"/>
          </a:xfrm>
          <a:prstGeom prst="rect">
            <a:avLst/>
          </a:prstGeom>
        </p:spPr>
      </p:pic>
    </p:spTree>
    <p:extLst>
      <p:ext uri="{BB962C8B-B14F-4D97-AF65-F5344CB8AC3E}">
        <p14:creationId xmlns:p14="http://schemas.microsoft.com/office/powerpoint/2010/main" val="20969410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4AF7-90B4-463E-8D26-C6866F3B5737}"/>
              </a:ext>
            </a:extLst>
          </p:cNvPr>
          <p:cNvSpPr>
            <a:spLocks noGrp="1"/>
          </p:cNvSpPr>
          <p:nvPr>
            <p:ph type="ctrTitle"/>
          </p:nvPr>
        </p:nvSpPr>
        <p:spPr>
          <a:xfrm>
            <a:off x="2609048" y="313509"/>
            <a:ext cx="6286377" cy="1093334"/>
          </a:xfrm>
          <a:ln/>
        </p:spPr>
        <p:style>
          <a:lnRef idx="3">
            <a:schemeClr val="lt1"/>
          </a:lnRef>
          <a:fillRef idx="1">
            <a:schemeClr val="accent2"/>
          </a:fillRef>
          <a:effectRef idx="1">
            <a:schemeClr val="accent2"/>
          </a:effectRef>
          <a:fontRef idx="minor">
            <a:schemeClr val="lt1"/>
          </a:fontRef>
        </p:style>
        <p:txBody>
          <a:bodyPr>
            <a:normAutofit/>
          </a:bodyPr>
          <a:lstStyle/>
          <a:p>
            <a:pPr algn="ctr"/>
            <a:r>
              <a:rPr lang="en-IN" sz="6000" b="1" u="sng" cap="none" spc="50" dirty="0">
                <a:ln w="0"/>
                <a:solidFill>
                  <a:schemeClr val="bg2"/>
                </a:solidFill>
                <a:effectLst>
                  <a:innerShdw blurRad="63500" dist="50800" dir="13500000">
                    <a:srgbClr val="000000">
                      <a:alpha val="50000"/>
                    </a:srgbClr>
                  </a:innerShdw>
                </a:effectLst>
              </a:rPr>
              <a:t>Software</a:t>
            </a:r>
            <a:r>
              <a:rPr lang="en-IN" sz="6000" u="sng" dirty="0">
                <a:solidFill>
                  <a:schemeClr val="bg2"/>
                </a:solidFill>
              </a:rPr>
              <a:t> used:</a:t>
            </a:r>
          </a:p>
        </p:txBody>
      </p:sp>
      <p:sp>
        <p:nvSpPr>
          <p:cNvPr id="6" name="TextBox 5"/>
          <p:cNvSpPr txBox="1"/>
          <p:nvPr/>
        </p:nvSpPr>
        <p:spPr>
          <a:xfrm>
            <a:off x="2351314" y="1998617"/>
            <a:ext cx="6544111" cy="1384995"/>
          </a:xfrm>
          <a:prstGeom prst="rect">
            <a:avLst/>
          </a:prstGeom>
          <a:noFill/>
        </p:spPr>
        <p:txBody>
          <a:bodyPr wrap="square" rtlCol="0">
            <a:spAutoFit/>
          </a:bodyPr>
          <a:lstStyle/>
          <a:p>
            <a:pPr>
              <a:buFont typeface="Arial" pitchFamily="34" charset="0"/>
              <a:buChar char="•"/>
            </a:pPr>
            <a:r>
              <a:rPr lang="en-US" sz="2800" dirty="0"/>
              <a:t>Python</a:t>
            </a:r>
          </a:p>
          <a:p>
            <a:pPr>
              <a:buFont typeface="Arial" pitchFamily="34" charset="0"/>
              <a:buChar char="•"/>
            </a:pPr>
            <a:r>
              <a:rPr lang="en-US" sz="2800" dirty="0"/>
              <a:t>OpenCV</a:t>
            </a:r>
          </a:p>
          <a:p>
            <a:pPr>
              <a:buFont typeface="Arial" pitchFamily="34" charset="0"/>
              <a:buChar char="•"/>
            </a:pPr>
            <a:r>
              <a:rPr lang="en-IN" sz="2800" dirty="0" err="1"/>
              <a:t>Tkinter</a:t>
            </a:r>
            <a:endParaRPr lang="en-US" sz="2800" dirty="0"/>
          </a:p>
        </p:txBody>
      </p:sp>
      <p:pic>
        <p:nvPicPr>
          <p:cNvPr id="2049" name="Picture 1" descr="C:\Users\kumar\Desktop\created to get deleted\768px-Python-logo-notext.svg.png"/>
          <p:cNvPicPr>
            <a:picLocks noChangeAspect="1" noChangeArrowheads="1"/>
          </p:cNvPicPr>
          <p:nvPr/>
        </p:nvPicPr>
        <p:blipFill>
          <a:blip r:embed="rId2"/>
          <a:srcRect/>
          <a:stretch>
            <a:fillRect/>
          </a:stretch>
        </p:blipFill>
        <p:spPr bwMode="auto">
          <a:xfrm>
            <a:off x="8895425" y="655320"/>
            <a:ext cx="2938380" cy="29383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050" name="Picture 2" descr="C:\Users\kumar\Desktop\created to get deleted\1200px-OpenCV_Logo_with_text_svg_version.svg.png"/>
          <p:cNvPicPr>
            <a:picLocks noChangeAspect="1" noChangeArrowheads="1"/>
          </p:cNvPicPr>
          <p:nvPr/>
        </p:nvPicPr>
        <p:blipFill>
          <a:blip r:embed="rId3"/>
          <a:srcRect/>
          <a:stretch>
            <a:fillRect/>
          </a:stretch>
        </p:blipFill>
        <p:spPr bwMode="auto">
          <a:xfrm>
            <a:off x="8514231" y="3703319"/>
            <a:ext cx="3150899" cy="29383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descr="41-412636_jolly-roger-ninja-coder.png"/>
          <p:cNvPicPr>
            <a:picLocks noChangeAspect="1"/>
          </p:cNvPicPr>
          <p:nvPr/>
        </p:nvPicPr>
        <p:blipFill>
          <a:blip r:embed="rId4"/>
          <a:stretch>
            <a:fillRect/>
          </a:stretch>
        </p:blipFill>
        <p:spPr>
          <a:xfrm flipH="1">
            <a:off x="2974020" y="3593700"/>
            <a:ext cx="3905250"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FFF6BFE5-C9E9-4373-8FB2-FCE26585AF55}"/>
              </a:ext>
            </a:extLst>
          </p:cNvPr>
          <p:cNvPicPr>
            <a:picLocks noChangeAspect="1"/>
          </p:cNvPicPr>
          <p:nvPr/>
        </p:nvPicPr>
        <p:blipFill>
          <a:blip r:embed="rId5"/>
          <a:stretch>
            <a:fillRect/>
          </a:stretch>
        </p:blipFill>
        <p:spPr>
          <a:xfrm>
            <a:off x="20311" y="1"/>
            <a:ext cx="1400116" cy="1624614"/>
          </a:xfrm>
          <a:prstGeom prst="rect">
            <a:avLst/>
          </a:prstGeom>
        </p:spPr>
      </p:pic>
    </p:spTree>
    <p:extLst>
      <p:ext uri="{BB962C8B-B14F-4D97-AF65-F5344CB8AC3E}">
        <p14:creationId xmlns:p14="http://schemas.microsoft.com/office/powerpoint/2010/main" val="10748687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chemeClr val="bg2"/>
                </a:solidFill>
              </a:rPr>
              <a:t>Advantages</a:t>
            </a:r>
          </a:p>
        </p:txBody>
      </p:sp>
      <p:sp>
        <p:nvSpPr>
          <p:cNvPr id="3" name="Content Placeholder 2"/>
          <p:cNvSpPr>
            <a:spLocks noGrp="1"/>
          </p:cNvSpPr>
          <p:nvPr>
            <p:ph idx="1"/>
          </p:nvPr>
        </p:nvSpPr>
        <p:spPr/>
        <p:txBody>
          <a:bodyPr/>
          <a:lstStyle/>
          <a:p>
            <a:r>
              <a:rPr lang="en-US" dirty="0"/>
              <a:t>To make the camera track ball automatically like in case of football.</a:t>
            </a:r>
          </a:p>
          <a:p>
            <a:r>
              <a:rPr lang="en-US" dirty="0"/>
              <a:t>For making more precise decision , like in case of 3</a:t>
            </a:r>
            <a:r>
              <a:rPr lang="en-US" baseline="30000" dirty="0"/>
              <a:t>rd</a:t>
            </a:r>
            <a:r>
              <a:rPr lang="en-US" dirty="0"/>
              <a:t> umpire in cricket.</a:t>
            </a:r>
          </a:p>
          <a:p>
            <a:r>
              <a:rPr lang="en-US" dirty="0"/>
              <a:t>To evaluate the quickest way to detect the motion of ball</a:t>
            </a:r>
          </a:p>
          <a:p>
            <a:r>
              <a:rPr lang="en-US" dirty="0"/>
              <a:t>For detailed analysis of movement of a ball.</a:t>
            </a:r>
          </a:p>
          <a:p>
            <a:r>
              <a:rPr lang="en-US" dirty="0"/>
              <a:t>To track the planetary motion.</a:t>
            </a:r>
          </a:p>
          <a:p>
            <a:r>
              <a:rPr lang="en-US" dirty="0"/>
              <a:t>It can even be enhanced to track other objects other than just a ball.</a:t>
            </a:r>
          </a:p>
          <a:p>
            <a:endParaRPr lang="en-US" dirty="0"/>
          </a:p>
          <a:p>
            <a:endParaRPr lang="en-US" dirty="0"/>
          </a:p>
        </p:txBody>
      </p:sp>
      <p:pic>
        <p:nvPicPr>
          <p:cNvPr id="4" name="Picture 3">
            <a:extLst>
              <a:ext uri="{FF2B5EF4-FFF2-40B4-BE49-F238E27FC236}">
                <a16:creationId xmlns:a16="http://schemas.microsoft.com/office/drawing/2014/main" id="{980D5957-7CBE-4361-8627-CE0051824034}"/>
              </a:ext>
            </a:extLst>
          </p:cNvPr>
          <p:cNvPicPr>
            <a:picLocks noChangeAspect="1"/>
          </p:cNvPicPr>
          <p:nvPr/>
        </p:nvPicPr>
        <p:blipFill>
          <a:blip r:embed="rId2"/>
          <a:stretch>
            <a:fillRect/>
          </a:stretch>
        </p:blipFill>
        <p:spPr>
          <a:xfrm>
            <a:off x="20311" y="1"/>
            <a:ext cx="1400116" cy="16246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p:cNvPicPr>
            <a:picLocks noChangeAspect="1" noChangeArrowheads="1"/>
          </p:cNvPicPr>
          <p:nvPr/>
        </p:nvPicPr>
        <p:blipFill>
          <a:blip r:embed="rId2"/>
          <a:srcRect/>
          <a:stretch>
            <a:fillRect/>
          </a:stretch>
        </p:blipFill>
        <p:spPr bwMode="auto">
          <a:xfrm>
            <a:off x="1695634" y="1423852"/>
            <a:ext cx="9564547" cy="4637314"/>
          </a:xfrm>
          <a:prstGeom prst="rect">
            <a:avLst/>
          </a:prstGeom>
          <a:noFill/>
        </p:spPr>
      </p:pic>
      <p:sp>
        <p:nvSpPr>
          <p:cNvPr id="1027" name="Rectangle 3"/>
          <p:cNvSpPr>
            <a:spLocks noChangeArrowheads="1"/>
          </p:cNvSpPr>
          <p:nvPr/>
        </p:nvSpPr>
        <p:spPr bwMode="auto">
          <a:xfrm>
            <a:off x="1798870" y="0"/>
            <a:ext cx="9564547" cy="20159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a:ln>
                  <a:noFill/>
                </a:ln>
                <a:solidFill>
                  <a:schemeClr val="bg1"/>
                </a:solidFill>
                <a:effectLst/>
                <a:latin typeface="Times New Roman" pitchFamily="18" charset="0"/>
                <a:ea typeface="Calibri" pitchFamily="34" charset="0"/>
                <a:cs typeface="Times New Roman" pitchFamily="18" charset="0"/>
              </a:rPr>
              <a:t>OUTPUT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sng" strike="noStrike" cap="none" normalizeH="0" baseline="0" dirty="0">
                <a:ln>
                  <a:noFill/>
                </a:ln>
                <a:solidFill>
                  <a:schemeClr val="bg1"/>
                </a:solidFill>
                <a:effectLst/>
                <a:latin typeface="Times New Roman" pitchFamily="18" charset="0"/>
                <a:ea typeface="Calibri" pitchFamily="34" charset="0"/>
                <a:cs typeface="Times New Roman" pitchFamily="18" charset="0"/>
              </a:rPr>
              <a:t>Screenshot 1:</a:t>
            </a:r>
          </a:p>
          <a:p>
            <a:pPr marL="0" marR="0" lvl="0" indent="0" algn="l" defTabSz="914400" rtl="0" eaLnBrk="0" fontAlgn="base" latinLnBrk="0" hangingPunct="0">
              <a:lnSpc>
                <a:spcPct val="100000"/>
              </a:lnSpc>
              <a:spcBef>
                <a:spcPct val="0"/>
              </a:spcBef>
              <a:spcAft>
                <a:spcPct val="0"/>
              </a:spcAft>
              <a:buClrTx/>
              <a:buSzTx/>
              <a:buFontTx/>
              <a:buNone/>
              <a:tabLst/>
            </a:pPr>
            <a:endParaRPr lang="en-IN" sz="2400" b="1" u="sng" dirty="0">
              <a:solidFill>
                <a:schemeClr val="bg1"/>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29" name="Rectangle 5"/>
          <p:cNvSpPr>
            <a:spLocks noChangeArrowheads="1"/>
          </p:cNvSpPr>
          <p:nvPr/>
        </p:nvSpPr>
        <p:spPr bwMode="auto">
          <a:xfrm>
            <a:off x="0" y="59436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5" name="Picture 4">
            <a:extLst>
              <a:ext uri="{FF2B5EF4-FFF2-40B4-BE49-F238E27FC236}">
                <a16:creationId xmlns:a16="http://schemas.microsoft.com/office/drawing/2014/main" id="{D244B947-3C40-4B53-BBE7-3D2BC2CA112B}"/>
              </a:ext>
            </a:extLst>
          </p:cNvPr>
          <p:cNvPicPr>
            <a:picLocks noChangeAspect="1"/>
          </p:cNvPicPr>
          <p:nvPr/>
        </p:nvPicPr>
        <p:blipFill>
          <a:blip r:embed="rId3"/>
          <a:stretch>
            <a:fillRect/>
          </a:stretch>
        </p:blipFill>
        <p:spPr>
          <a:xfrm>
            <a:off x="20311" y="1"/>
            <a:ext cx="1400116" cy="162461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srcRect/>
          <a:stretch>
            <a:fillRect/>
          </a:stretch>
        </p:blipFill>
        <p:spPr bwMode="auto">
          <a:xfrm>
            <a:off x="1619194" y="1149532"/>
            <a:ext cx="9915309" cy="4910668"/>
          </a:xfrm>
          <a:prstGeom prst="rect">
            <a:avLst/>
          </a:prstGeom>
          <a:noFill/>
        </p:spPr>
      </p:pic>
      <p:sp>
        <p:nvSpPr>
          <p:cNvPr id="5" name="Rectangle 4"/>
          <p:cNvSpPr/>
          <p:nvPr/>
        </p:nvSpPr>
        <p:spPr>
          <a:xfrm>
            <a:off x="1619194" y="266003"/>
            <a:ext cx="2242858" cy="523220"/>
          </a:xfrm>
          <a:prstGeom prst="rect">
            <a:avLst/>
          </a:prstGeom>
        </p:spPr>
        <p:txBody>
          <a:bodyPr wrap="none">
            <a:spAutoFit/>
          </a:bodyPr>
          <a:lstStyle/>
          <a:p>
            <a:pPr defTabSz="914400" eaLnBrk="0" fontAlgn="base" hangingPunct="0">
              <a:spcBef>
                <a:spcPct val="0"/>
              </a:spcBef>
              <a:spcAft>
                <a:spcPct val="0"/>
              </a:spcAft>
            </a:pPr>
            <a:r>
              <a:rPr lang="en-US" sz="2800" b="1" u="sng" dirty="0">
                <a:solidFill>
                  <a:schemeClr val="bg1"/>
                </a:solidFill>
                <a:latin typeface="Times New Roman" pitchFamily="18" charset="0"/>
                <a:ea typeface="Calibri" pitchFamily="34" charset="0"/>
                <a:cs typeface="Times New Roman" pitchFamily="18" charset="0"/>
              </a:rPr>
              <a:t>Screenshot 2:</a:t>
            </a:r>
            <a:endParaRPr lang="en-US" sz="2400" b="1" u="sng" dirty="0">
              <a:solidFill>
                <a:schemeClr val="bg1"/>
              </a:solidFill>
              <a:latin typeface="Arial" pitchFamily="34" charset="0"/>
              <a:cs typeface="Arial" pitchFamily="34" charset="0"/>
            </a:endParaRPr>
          </a:p>
        </p:txBody>
      </p:sp>
      <p:pic>
        <p:nvPicPr>
          <p:cNvPr id="6" name="Picture 5">
            <a:extLst>
              <a:ext uri="{FF2B5EF4-FFF2-40B4-BE49-F238E27FC236}">
                <a16:creationId xmlns:a16="http://schemas.microsoft.com/office/drawing/2014/main" id="{733EC386-9399-4B3F-A82A-28D73F7DCCBD}"/>
              </a:ext>
            </a:extLst>
          </p:cNvPr>
          <p:cNvPicPr>
            <a:picLocks noChangeAspect="1"/>
          </p:cNvPicPr>
          <p:nvPr/>
        </p:nvPicPr>
        <p:blipFill>
          <a:blip r:embed="rId3"/>
          <a:stretch>
            <a:fillRect/>
          </a:stretch>
        </p:blipFill>
        <p:spPr>
          <a:xfrm>
            <a:off x="20311" y="1"/>
            <a:ext cx="1400116" cy="162461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VIDEO -</a:t>
            </a:r>
            <a:endParaRPr lang="en-IN" dirty="0"/>
          </a:p>
        </p:txBody>
      </p:sp>
      <p:pic>
        <p:nvPicPr>
          <p:cNvPr id="3" name="WhatsApp Video 2021-01-06 at 9.20.50 PM (1)">
            <a:hlinkClick r:id="" action="ppaction://media"/>
            <a:extLst>
              <a:ext uri="{FF2B5EF4-FFF2-40B4-BE49-F238E27FC236}">
                <a16:creationId xmlns:a16="http://schemas.microsoft.com/office/drawing/2014/main" id="{52CF04D4-887D-462D-A47E-D7B6C897AD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0684" y="1885977"/>
            <a:ext cx="7315200" cy="4114800"/>
          </a:xfrm>
          <a:prstGeom prst="rect">
            <a:avLst/>
          </a:prstGeom>
        </p:spPr>
      </p:pic>
      <p:pic>
        <p:nvPicPr>
          <p:cNvPr id="4" name="Picture 3">
            <a:extLst>
              <a:ext uri="{FF2B5EF4-FFF2-40B4-BE49-F238E27FC236}">
                <a16:creationId xmlns:a16="http://schemas.microsoft.com/office/drawing/2014/main" id="{CD66AF37-6591-4A57-A377-E9B5E608462E}"/>
              </a:ext>
            </a:extLst>
          </p:cNvPr>
          <p:cNvPicPr>
            <a:picLocks noChangeAspect="1"/>
          </p:cNvPicPr>
          <p:nvPr/>
        </p:nvPicPr>
        <p:blipFill>
          <a:blip r:embed="rId5"/>
          <a:stretch>
            <a:fillRect/>
          </a:stretch>
        </p:blipFill>
        <p:spPr>
          <a:xfrm>
            <a:off x="20311" y="1"/>
            <a:ext cx="1400116" cy="16246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2">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Circuit</Template>
  <TotalTime>692</TotalTime>
  <Words>298</Words>
  <Application>Microsoft Office PowerPoint</Application>
  <PresentationFormat>Widescreen</PresentationFormat>
  <Paragraphs>33</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Algerian</vt:lpstr>
      <vt:lpstr>Arial</vt:lpstr>
      <vt:lpstr>charter</vt:lpstr>
      <vt:lpstr>Times New Roman</vt:lpstr>
      <vt:lpstr>Tw Cen MT</vt:lpstr>
      <vt:lpstr>Circuit</vt:lpstr>
      <vt:lpstr>“BALL TRACKER”</vt:lpstr>
      <vt:lpstr>INTRODUCTION:</vt:lpstr>
      <vt:lpstr>OBJECTIVE:</vt:lpstr>
      <vt:lpstr>WHY SHOULD WE CARE ?</vt:lpstr>
      <vt:lpstr>Software used:</vt:lpstr>
      <vt:lpstr>Advantages</vt:lpstr>
      <vt:lpstr>PowerPoint Presentation</vt:lpstr>
      <vt:lpstr>PowerPoint Presentation</vt:lpstr>
      <vt:lpstr>VIDEO -</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dc:title>
  <dc:creator>Shreya Kohli</dc:creator>
  <cp:lastModifiedBy>20BCS6444@cuchd.in</cp:lastModifiedBy>
  <cp:revision>43</cp:revision>
  <dcterms:created xsi:type="dcterms:W3CDTF">2020-12-05T12:33:05Z</dcterms:created>
  <dcterms:modified xsi:type="dcterms:W3CDTF">2022-05-05T17:35:32Z</dcterms:modified>
</cp:coreProperties>
</file>